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66" r:id="rId3"/>
    <p:sldId id="275" r:id="rId4"/>
    <p:sldId id="272" r:id="rId5"/>
    <p:sldId id="269" r:id="rId6"/>
    <p:sldId id="277" r:id="rId7"/>
    <p:sldId id="278" r:id="rId8"/>
    <p:sldId id="271" r:id="rId9"/>
    <p:sldId id="273" r:id="rId10"/>
    <p:sldId id="274" r:id="rId11"/>
    <p:sldId id="276" r:id="rId1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D8EEC0"/>
    <a:srgbClr val="B2DE82"/>
    <a:srgbClr val="FFFFA3"/>
    <a:srgbClr val="FF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75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6033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2276" y="1"/>
            <a:ext cx="2956033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5257E42-E157-47F7-91CE-6F41093BAD50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673" y="4772968"/>
            <a:ext cx="5456557" cy="39053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2209"/>
            <a:ext cx="2956033" cy="49649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2276" y="9422209"/>
            <a:ext cx="2956033" cy="49649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5290E5C-3D50-48E1-A4B4-70B94D91D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330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AB7-22B9-4ABB-B8F3-323D7F32447F}" type="datetime1">
              <a:rPr lang="de-AT" smtClean="0"/>
              <a:t>22.04.2021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725862"/>
            <a:ext cx="4015652" cy="16848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58" y="756476"/>
            <a:ext cx="4015639" cy="168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62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A08-9A2C-4967-9553-77490A0F0F3D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37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9DEC-F6EB-48D5-B663-D59A25A28A4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460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A374-F85C-4163-AC91-721BECD4E6D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963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228-B494-45C9-8732-EF47C8E4B9CD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168336"/>
            <a:ext cx="2205169" cy="925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49" y="186624"/>
            <a:ext cx="2205169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5626-9859-400C-8DBA-2D441B790A07}" type="datetime1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436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BF70-A26B-48D3-A054-F532C06657EC}" type="datetime1">
              <a:rPr lang="de-AT" smtClean="0"/>
              <a:t>22.04.2021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123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7609"/>
            <a:ext cx="10058400" cy="14507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F056-EC91-467E-BF24-CBDB64299A86}" type="datetime1">
              <a:rPr lang="de-AT" smtClean="0"/>
              <a:t>22.04.2021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85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0EB5-7210-4910-A85F-367C5145E20D}" type="datetime1">
              <a:rPr lang="de-AT" smtClean="0"/>
              <a:t>22.04.2021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827" y="145230"/>
            <a:ext cx="2205169" cy="9252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89" y="142754"/>
            <a:ext cx="2205169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7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AB9E72-D05F-4BBB-A806-F70145B64250}" type="datetime1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D5A-3511-4C99-9835-2125C9CAE1D3}" type="datetime1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009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B66C6C-74AB-479A-B3E3-F173251428F1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61B446-82E3-4F5F-9B6A-F1DC55D2F7BC}" type="slidenum">
              <a:rPr lang="de-AT" smtClean="0"/>
              <a:t>‹Nr.›</a:t>
            </a:fld>
            <a:endParaRPr lang="de-A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4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001672"/>
            <a:ext cx="12192000" cy="1096899"/>
          </a:xfrm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96CE-2906-4EF8-B9E8-D368B431218F}" type="datetime1">
              <a:rPr lang="de-AT" smtClean="0"/>
              <a:t>22.04.2021</a:t>
            </a:fld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1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160823"/>
            <a:ext cx="5391151" cy="359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2157"/>
          <a:stretch/>
        </p:blipFill>
        <p:spPr>
          <a:xfrm>
            <a:off x="5955001" y="2170550"/>
            <a:ext cx="5916161" cy="358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81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/>
              <a:t>Neubau Kindergarten mit </a:t>
            </a:r>
            <a:br>
              <a:rPr lang="de-AT" sz="4000" dirty="0"/>
            </a:br>
            <a:r>
              <a:rPr lang="de-AT" sz="4000" dirty="0"/>
              <a:t>Ganztagesbetreuung und Turnraum Siegendorf </a:t>
            </a:r>
            <a:endParaRPr lang="de-AT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A374-F85C-4163-AC91-721BECD4E6D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10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67" y="99811"/>
            <a:ext cx="2304921" cy="967051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>
              <a:tabLst>
                <a:tab pos="2152650" algn="l"/>
              </a:tabLst>
            </a:pPr>
            <a:r>
              <a:rPr lang="de-DE" b="1" dirty="0"/>
              <a:t>Bauzeit</a:t>
            </a:r>
            <a:r>
              <a:rPr lang="de-DE" dirty="0"/>
              <a:t>	September 2021 bis August 2022</a:t>
            </a:r>
          </a:p>
          <a:p>
            <a:pPr>
              <a:tabLst>
                <a:tab pos="2152650" algn="l"/>
              </a:tabLst>
            </a:pPr>
            <a:r>
              <a:rPr lang="de-DE" b="1" dirty="0"/>
              <a:t>Nutzfläche</a:t>
            </a:r>
            <a:r>
              <a:rPr lang="de-DE" dirty="0"/>
              <a:t>	1.534 m²</a:t>
            </a:r>
          </a:p>
          <a:p>
            <a:pPr>
              <a:tabLst>
                <a:tab pos="2152650" algn="l"/>
              </a:tabLst>
            </a:pPr>
            <a:r>
              <a:rPr lang="de-DE" b="1" dirty="0"/>
              <a:t>Außenanlagen	</a:t>
            </a:r>
            <a:r>
              <a:rPr lang="de-DE" dirty="0"/>
              <a:t>4.300 m²</a:t>
            </a:r>
          </a:p>
          <a:p>
            <a:pPr>
              <a:tabLst>
                <a:tab pos="2152650" algn="l"/>
              </a:tabLst>
            </a:pPr>
            <a:r>
              <a:rPr lang="de-DE" b="1" dirty="0"/>
              <a:t>Architektur</a:t>
            </a:r>
            <a:r>
              <a:rPr lang="de-DE" dirty="0"/>
              <a:t>	Halbritter &amp; Halbritter ZT GmbH</a:t>
            </a:r>
            <a:br>
              <a:rPr lang="de-DE" dirty="0"/>
            </a:br>
            <a:r>
              <a:rPr lang="de-DE" dirty="0"/>
              <a:t>	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94" y="2328051"/>
            <a:ext cx="5177854" cy="29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96CE-2906-4EF8-B9E8-D368B431218F}" type="datetime1">
              <a:rPr lang="de-AT" smtClean="0"/>
              <a:t>22.04.2021</a:t>
            </a:fld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11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160823"/>
            <a:ext cx="5391151" cy="359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2157"/>
          <a:stretch/>
        </p:blipFill>
        <p:spPr>
          <a:xfrm>
            <a:off x="5955001" y="2170550"/>
            <a:ext cx="5916161" cy="358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feld 4"/>
          <p:cNvSpPr txBox="1"/>
          <p:nvPr/>
        </p:nvSpPr>
        <p:spPr>
          <a:xfrm>
            <a:off x="740063" y="3403113"/>
            <a:ext cx="10429876" cy="1107996"/>
          </a:xfrm>
          <a:prstGeom prst="rect">
            <a:avLst/>
          </a:prstGeom>
          <a:solidFill>
            <a:schemeClr val="bg1">
              <a:lumMod val="6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Die Spezialisten mit Substanz</a:t>
            </a:r>
          </a:p>
        </p:txBody>
      </p:sp>
    </p:spTree>
    <p:extLst>
      <p:ext uri="{BB962C8B-B14F-4D97-AF65-F5344CB8AC3E}">
        <p14:creationId xmlns:p14="http://schemas.microsoft.com/office/powerpoint/2010/main" val="1206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400" dirty="0"/>
              <a:t>Wofür wir stehen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8363" y="1845734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 marL="0" indent="0">
              <a:buClrTx/>
              <a:buNone/>
            </a:pPr>
            <a:endParaRPr lang="de-DE" b="1" dirty="0"/>
          </a:p>
          <a:p>
            <a:pPr marL="542925" indent="-542925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de-DE" sz="3300" dirty="0"/>
              <a:t>Wir erhalten die erworbene </a:t>
            </a:r>
            <a:r>
              <a:rPr lang="de-DE" sz="3300" b="1" dirty="0"/>
              <a:t>Bausubstanz</a:t>
            </a:r>
            <a:r>
              <a:rPr lang="de-DE" sz="3300" dirty="0"/>
              <a:t> des Burgenlandes.</a:t>
            </a:r>
          </a:p>
          <a:p>
            <a:pPr marL="542925" indent="-542925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de-DE" sz="3300" dirty="0"/>
              <a:t>Wir berücksichtigen den kulturellen </a:t>
            </a:r>
            <a:r>
              <a:rPr lang="de-DE" sz="3300" b="1" dirty="0"/>
              <a:t>Wert</a:t>
            </a:r>
            <a:r>
              <a:rPr lang="de-DE" sz="3300" dirty="0"/>
              <a:t> der Bauten und sorgen gleichzeitig für zeitgemäße Nutzungsmöglichkeiten. </a:t>
            </a:r>
          </a:p>
          <a:p>
            <a:pPr marL="542925" indent="-542925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de-DE" sz="3300" dirty="0"/>
              <a:t>Wir bewirtschaften unsere Flächen </a:t>
            </a:r>
            <a:r>
              <a:rPr lang="de-DE" sz="3300" b="1" dirty="0"/>
              <a:t>hocheffizient</a:t>
            </a:r>
            <a:r>
              <a:rPr lang="de-DE" sz="3300" dirty="0"/>
              <a:t> und betrachten stets die Lebenszykluskosten insgesamt.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de-DE" sz="3300" dirty="0"/>
              <a:t>Dafür steht die </a:t>
            </a:r>
            <a:r>
              <a:rPr lang="de-DE" sz="3300" b="1" dirty="0"/>
              <a:t>LIB – Landesimmobilien Burgenland GmbH!</a:t>
            </a:r>
            <a:endParaRPr lang="de-AT" sz="3300" dirty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A374-F85C-4163-AC91-721BECD4E6D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2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67" y="99811"/>
            <a:ext cx="2304921" cy="9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Unsere Kennziffern 2021</a:t>
            </a:r>
            <a:endParaRPr lang="de-AT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8363" y="1845734"/>
            <a:ext cx="10058400" cy="4023360"/>
          </a:xfrm>
        </p:spPr>
        <p:txBody>
          <a:bodyPr/>
          <a:lstStyle/>
          <a:p>
            <a:pPr marL="0" indent="0">
              <a:buClrTx/>
              <a:buNone/>
            </a:pPr>
            <a:endParaRPr lang="de-DE" b="1" dirty="0"/>
          </a:p>
          <a:p>
            <a:pPr marL="0" indent="0">
              <a:buClrTx/>
              <a:buNone/>
            </a:pPr>
            <a:r>
              <a:rPr lang="de-DE" b="1" dirty="0">
                <a:solidFill>
                  <a:schemeClr val="tx1"/>
                </a:solidFill>
              </a:rPr>
              <a:t>Anzahl der bewirtschafteten Gebäude im Burgenland: 		80</a:t>
            </a:r>
          </a:p>
          <a:p>
            <a:pPr marL="0" indent="0">
              <a:buClrTx/>
              <a:buNone/>
            </a:pPr>
            <a:endParaRPr lang="de-DE" b="1" dirty="0"/>
          </a:p>
          <a:p>
            <a:pPr marL="0" indent="0">
              <a:buClrTx/>
              <a:buNone/>
            </a:pPr>
            <a:endParaRPr lang="de-DE" b="1" dirty="0"/>
          </a:p>
          <a:p>
            <a:pPr marL="0" indent="0">
              <a:buClrTx/>
              <a:buNone/>
            </a:pPr>
            <a:r>
              <a:rPr lang="de-DE" dirty="0"/>
              <a:t>Instandsetzung und Instandhaltung bestehender Gebäude		7 Mio. €</a:t>
            </a:r>
          </a:p>
          <a:p>
            <a:pPr marL="0" indent="0">
              <a:buClrTx/>
              <a:buNone/>
            </a:pPr>
            <a:r>
              <a:rPr lang="de-DE" u="sng" dirty="0"/>
              <a:t>Investitionen in Um- und Neubauten				44 Mio. €  </a:t>
            </a:r>
          </a:p>
          <a:p>
            <a:pPr marL="0" indent="0">
              <a:buClrTx/>
              <a:buNone/>
            </a:pPr>
            <a:r>
              <a:rPr lang="de-DE" b="1" dirty="0"/>
              <a:t>Investitionen 2021						51 Mio. €</a:t>
            </a:r>
          </a:p>
          <a:p>
            <a:pPr marL="0" indent="0">
              <a:buClrTx/>
              <a:buNone/>
            </a:pPr>
            <a:endParaRPr lang="de-DE" dirty="0"/>
          </a:p>
          <a:p>
            <a:pPr marL="266700" indent="-266700">
              <a:buClrTx/>
              <a:buFont typeface="Arial" panose="020B0604020202020204" pitchFamily="34" charset="0"/>
              <a:buChar char="•"/>
            </a:pPr>
            <a:endParaRPr lang="de-AT" dirty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A374-F85C-4163-AC91-721BECD4E6D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3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67" y="99811"/>
            <a:ext cx="2304921" cy="9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1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Generalsanierung der Burg </a:t>
            </a:r>
            <a:r>
              <a:rPr lang="de-DE" sz="4000" dirty="0" err="1"/>
              <a:t>Schlaining</a:t>
            </a:r>
            <a:r>
              <a:rPr lang="de-DE" sz="4000" dirty="0"/>
              <a:t> </a:t>
            </a:r>
            <a:endParaRPr lang="de-AT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Burgenländische Landesausstellung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Eröffnung 			</a:t>
            </a:r>
            <a:r>
              <a:rPr lang="de-DE" dirty="0"/>
              <a:t>August 2021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Bausumme 2021	</a:t>
            </a:r>
            <a:r>
              <a:rPr lang="de-DE" dirty="0"/>
              <a:t>	</a:t>
            </a:r>
            <a:r>
              <a:rPr lang="de-DE" b="1" dirty="0"/>
              <a:t>	</a:t>
            </a:r>
            <a:r>
              <a:rPr lang="de-DE" dirty="0"/>
              <a:t>10,5 Mio. €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Gefördert durch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A374-F85C-4163-AC91-721BECD4E6D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4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67" y="99811"/>
            <a:ext cx="2304921" cy="9670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39" y="5180363"/>
            <a:ext cx="2573714" cy="6916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81" y="1991460"/>
            <a:ext cx="4801956" cy="3200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90" y="2433851"/>
            <a:ext cx="995149" cy="9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0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66070" cy="1450757"/>
          </a:xfrm>
        </p:spPr>
        <p:txBody>
          <a:bodyPr>
            <a:normAutofit/>
          </a:bodyPr>
          <a:lstStyle/>
          <a:p>
            <a:r>
              <a:rPr lang="de-DE" sz="4000" dirty="0"/>
              <a:t>Um- und Neubau des Kulturzentrums </a:t>
            </a:r>
            <a:r>
              <a:rPr lang="de-DE" sz="4000" dirty="0" err="1"/>
              <a:t>Mattersburg</a:t>
            </a:r>
            <a:endParaRPr lang="de-AT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A374-F85C-4163-AC91-721BECD4E6D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5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1" y="2396454"/>
            <a:ext cx="5875423" cy="32001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67" y="99811"/>
            <a:ext cx="2304921" cy="967052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FB5BC3E-EA19-4572-B05F-7D06FAEB6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Fertigstellung		</a:t>
            </a:r>
            <a:r>
              <a:rPr lang="de-DE" dirty="0"/>
              <a:t>Dezember 2021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Bausumme 2021	</a:t>
            </a:r>
            <a:r>
              <a:rPr lang="de-DE" dirty="0"/>
              <a:t>	9,6 Mio. €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006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Baudirektion Burgenland – Stützpunkt </a:t>
            </a:r>
            <a:r>
              <a:rPr lang="de-DE" sz="4000" dirty="0" err="1"/>
              <a:t>Stoob</a:t>
            </a:r>
            <a:endParaRPr lang="de-AT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Fertigstellung		</a:t>
            </a:r>
            <a:r>
              <a:rPr lang="de-DE" dirty="0"/>
              <a:t>2023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Bausumme 2021	</a:t>
            </a:r>
            <a:r>
              <a:rPr lang="de-DE" dirty="0"/>
              <a:t>	5,8 Mio. €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A374-F85C-4163-AC91-721BECD4E6D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6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67" y="99811"/>
            <a:ext cx="2304921" cy="9670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5" r="11162"/>
          <a:stretch/>
        </p:blipFill>
        <p:spPr>
          <a:xfrm>
            <a:off x="6293968" y="2163124"/>
            <a:ext cx="55370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6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Campuserweiterung FH </a:t>
            </a:r>
            <a:r>
              <a:rPr lang="de-DE" sz="4000" dirty="0" err="1"/>
              <a:t>Pinkafeld</a:t>
            </a:r>
            <a:endParaRPr lang="de-AT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Fertigstellung		</a:t>
            </a:r>
            <a:r>
              <a:rPr lang="de-DE" dirty="0"/>
              <a:t>Mai 2023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Bausumme 2021</a:t>
            </a:r>
            <a:r>
              <a:rPr lang="de-DE" dirty="0"/>
              <a:t>		7,2 Mio. €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A374-F85C-4163-AC91-721BECD4E6D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7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67" y="99811"/>
            <a:ext cx="2304921" cy="9670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68" y="2206032"/>
            <a:ext cx="5537037" cy="31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3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Neu: Projektentwicklung Burgenland (PEB)</a:t>
            </a:r>
            <a:endParaRPr lang="de-AT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1950" indent="-361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Die PEB berät Gemeinden und andere öffentliche Auftraggeber bei ihren  Bauprojekten.</a:t>
            </a:r>
          </a:p>
          <a:p>
            <a:pPr marL="361950" indent="-361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Die PEB ist Partner für Entwicklung, Organisation, Planung und Finanzierung. </a:t>
            </a:r>
          </a:p>
          <a:p>
            <a:pPr marL="361950" indent="-361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In der PEB arbeiten Fachleute an der Seite der Bauherren und unterstützen die Realisierung der Bauprojekte.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200" b="1" dirty="0"/>
              <a:t>Kennzahlen der Projektentwicklung Burgenland GmbH</a:t>
            </a:r>
          </a:p>
          <a:p>
            <a:pPr marL="0" indent="0">
              <a:buNone/>
            </a:pPr>
            <a:r>
              <a:rPr lang="de-DE" sz="2200" b="1" dirty="0"/>
              <a:t>Budget		</a:t>
            </a:r>
            <a:r>
              <a:rPr lang="de-DE" sz="2200" dirty="0"/>
              <a:t>			35 </a:t>
            </a:r>
            <a:r>
              <a:rPr lang="de-DE" sz="2200" dirty="0" err="1"/>
              <a:t>Mio</a:t>
            </a:r>
            <a:r>
              <a:rPr lang="de-DE" sz="2200" dirty="0"/>
              <a:t> €</a:t>
            </a:r>
          </a:p>
          <a:p>
            <a:pPr marL="0" indent="0">
              <a:buNone/>
            </a:pPr>
            <a:r>
              <a:rPr lang="de-DE" sz="2200" b="1" dirty="0"/>
              <a:t>Gemeldete Projekte</a:t>
            </a:r>
            <a:r>
              <a:rPr lang="de-DE" sz="2200" dirty="0"/>
              <a:t>			102</a:t>
            </a:r>
          </a:p>
          <a:p>
            <a:pPr marL="0" indent="0">
              <a:buNone/>
            </a:pPr>
            <a:r>
              <a:rPr lang="de-DE" sz="2200" b="1" dirty="0"/>
              <a:t>Davon Umsetzung 2021/22</a:t>
            </a:r>
            <a:r>
              <a:rPr lang="de-DE" sz="2200" dirty="0"/>
              <a:t>		21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A374-F85C-4163-AC91-721BECD4E6D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8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67" y="99811"/>
            <a:ext cx="2304921" cy="9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Neubau Feuerwehrhaus </a:t>
            </a:r>
            <a:r>
              <a:rPr lang="de-DE" sz="4000" dirty="0" err="1"/>
              <a:t>Zurndorf</a:t>
            </a:r>
            <a:r>
              <a:rPr lang="de-DE" sz="4000" dirty="0"/>
              <a:t> </a:t>
            </a:r>
            <a:endParaRPr lang="de-AT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A374-F85C-4163-AC91-721BECD4E6D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446-82E3-4F5F-9B6A-F1DC55D2F7BC}" type="slidenum">
              <a:rPr lang="de-AT" smtClean="0"/>
              <a:t>9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67" y="99811"/>
            <a:ext cx="2304921" cy="967051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>
              <a:tabLst>
                <a:tab pos="2152650" algn="l"/>
              </a:tabLst>
            </a:pPr>
            <a:r>
              <a:rPr lang="de-DE" b="1" dirty="0"/>
              <a:t>Bauzeit</a:t>
            </a:r>
            <a:r>
              <a:rPr lang="de-DE" dirty="0"/>
              <a:t>	Juli 2021 bis</a:t>
            </a:r>
            <a:br>
              <a:rPr lang="de-DE" dirty="0"/>
            </a:br>
            <a:r>
              <a:rPr lang="de-DE" dirty="0"/>
              <a:t>	September 2022</a:t>
            </a:r>
          </a:p>
          <a:p>
            <a:pPr>
              <a:tabLst>
                <a:tab pos="2152650" algn="l"/>
              </a:tabLst>
            </a:pPr>
            <a:r>
              <a:rPr lang="de-DE" b="1" dirty="0"/>
              <a:t>Nutzfläche</a:t>
            </a:r>
            <a:r>
              <a:rPr lang="de-DE" dirty="0"/>
              <a:t>	1.700 m²</a:t>
            </a:r>
          </a:p>
          <a:p>
            <a:pPr>
              <a:tabLst>
                <a:tab pos="2152650" algn="l"/>
              </a:tabLst>
            </a:pPr>
            <a:r>
              <a:rPr lang="de-DE" b="1" dirty="0"/>
              <a:t>Architektur</a:t>
            </a:r>
            <a:r>
              <a:rPr lang="de-DE" dirty="0"/>
              <a:t>	DI Werner THELL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02" y="2498373"/>
            <a:ext cx="590843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2556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Breitbild</PresentationFormat>
  <Paragraphs>85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Rückblick</vt:lpstr>
      <vt:lpstr>PowerPoint-Präsentation</vt:lpstr>
      <vt:lpstr>Wofür wir stehen</vt:lpstr>
      <vt:lpstr>Unsere Kennziffern 2021</vt:lpstr>
      <vt:lpstr>Generalsanierung der Burg Schlaining </vt:lpstr>
      <vt:lpstr>Um- und Neubau des Kulturzentrums Mattersburg</vt:lpstr>
      <vt:lpstr>Baudirektion Burgenland – Stützpunkt Stoob</vt:lpstr>
      <vt:lpstr>Campuserweiterung FH Pinkafeld</vt:lpstr>
      <vt:lpstr>Neu: Projektentwicklung Burgenland (PEB)</vt:lpstr>
      <vt:lpstr>Neubau Feuerwehrhaus Zurndorf </vt:lpstr>
      <vt:lpstr>Neubau Kindergarten mit  Ganztagesbetreuung und Turnraum Siegendorf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Raschl</dc:creator>
  <cp:lastModifiedBy>Krojer Markus</cp:lastModifiedBy>
  <cp:revision>127</cp:revision>
  <cp:lastPrinted>2021-04-21T13:44:11Z</cp:lastPrinted>
  <dcterms:created xsi:type="dcterms:W3CDTF">2020-11-13T09:32:53Z</dcterms:created>
  <dcterms:modified xsi:type="dcterms:W3CDTF">2021-04-22T06:32:17Z</dcterms:modified>
</cp:coreProperties>
</file>